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7" r:id="rId2"/>
    <p:sldId id="262" r:id="rId3"/>
    <p:sldId id="266" r:id="rId4"/>
    <p:sldId id="257" r:id="rId5"/>
    <p:sldId id="258" r:id="rId6"/>
    <p:sldId id="259" r:id="rId7"/>
    <p:sldId id="260" r:id="rId8"/>
    <p:sldId id="265" r:id="rId9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648" y="53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72C372-1BF0-45D7-9810-530AB76BD70C}" type="datetimeFigureOut">
              <a:rPr lang="en-US" smtClean="0"/>
              <a:t>12/30/2022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AF1D41-C164-46F1-9E1E-04ADFA78C9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7707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56156D-592E-4B4D-8772-D689FB057AF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70783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AF1D41-C164-46F1-9E1E-04ADFA78C99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1474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AF1D41-C164-46F1-9E1E-04ADFA78C99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1474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08236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AF764-A988-4313-A132-8F3F31BD8B8E}" type="datetimeFigureOut">
              <a:rPr lang="en-US" smtClean="0"/>
              <a:t>12/30/2022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57D6C-9829-47E8-AF71-2B0C1507D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829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AF764-A988-4313-A132-8F3F31BD8B8E}" type="datetimeFigureOut">
              <a:rPr lang="en-US" smtClean="0"/>
              <a:t>12/30/2022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57D6C-9829-47E8-AF71-2B0C1507D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277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90500"/>
            <a:ext cx="2057400" cy="4064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90500"/>
            <a:ext cx="6019800" cy="4064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AF764-A988-4313-A132-8F3F31BD8B8E}" type="datetimeFigureOut">
              <a:rPr lang="en-US" smtClean="0"/>
              <a:t>12/30/2022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57D6C-9829-47E8-AF71-2B0C1507D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925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AF764-A988-4313-A132-8F3F31BD8B8E}" type="datetimeFigureOut">
              <a:rPr lang="en-US" smtClean="0"/>
              <a:t>12/30/2022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57D6C-9829-47E8-AF71-2B0C1507D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338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AF764-A988-4313-A132-8F3F31BD8B8E}" type="datetimeFigureOut">
              <a:rPr lang="en-US" smtClean="0"/>
              <a:t>12/30/2022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57D6C-9829-47E8-AF71-2B0C1507D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1501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AF764-A988-4313-A132-8F3F31BD8B8E}" type="datetimeFigureOut">
              <a:rPr lang="en-US" smtClean="0"/>
              <a:t>12/30/2022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57D6C-9829-47E8-AF71-2B0C1507D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5650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AF764-A988-4313-A132-8F3F31BD8B8E}" type="datetimeFigureOut">
              <a:rPr lang="en-US" smtClean="0"/>
              <a:t>12/30/2022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57D6C-9829-47E8-AF71-2B0C1507D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424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AF764-A988-4313-A132-8F3F31BD8B8E}" type="datetimeFigureOut">
              <a:rPr lang="en-US" smtClean="0"/>
              <a:t>12/30/2022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57D6C-9829-47E8-AF71-2B0C1507D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364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AF764-A988-4313-A132-8F3F31BD8B8E}" type="datetimeFigureOut">
              <a:rPr lang="en-US" smtClean="0"/>
              <a:t>12/30/2022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57D6C-9829-47E8-AF71-2B0C1507D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077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AF764-A988-4313-A132-8F3F31BD8B8E}" type="datetimeFigureOut">
              <a:rPr lang="en-US" smtClean="0"/>
              <a:t>12/30/2022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57D6C-9829-47E8-AF71-2B0C1507D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892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AF764-A988-4313-A132-8F3F31BD8B8E}" type="datetimeFigureOut">
              <a:rPr lang="en-US" smtClean="0"/>
              <a:t>12/30/2022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57D6C-9829-47E8-AF71-2B0C1507D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808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FAF764-A988-4313-A132-8F3F31BD8B8E}" type="datetimeFigureOut">
              <a:rPr lang="en-US" smtClean="0"/>
              <a:t>12/30/2022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457D6C-9829-47E8-AF71-2B0C1507D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469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8.emf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0"/>
            <a:ext cx="9144000" cy="571476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326" y="4076700"/>
            <a:ext cx="8139275" cy="1804243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3261" y="98025"/>
            <a:ext cx="1382346" cy="1509449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98025"/>
            <a:ext cx="1356750" cy="130080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35F6F12-CCEE-452A-A579-1E14567FB943}"/>
              </a:ext>
            </a:extLst>
          </p:cNvPr>
          <p:cNvSpPr txBox="1"/>
          <p:nvPr/>
        </p:nvSpPr>
        <p:spPr>
          <a:xfrm>
            <a:off x="495080" y="1585939"/>
            <a:ext cx="83057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itchFamily="2" charset="0"/>
              </a:rPr>
              <a:t>Bài</a:t>
            </a:r>
            <a:r>
              <a:rPr lang="en-US" sz="36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itchFamily="2" charset="0"/>
              </a:rPr>
              <a:t> 33: ÔN TẬP PHÉP CỘNG, PHÉP TRỪ TRONG </a:t>
            </a:r>
            <a:r>
              <a:rPr lang="en-US" sz="3600" dirty="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itchFamily="2" charset="0"/>
              </a:rPr>
              <a:t>PHẠM VI 20, 100</a:t>
            </a:r>
            <a:endParaRPr lang="en-US" sz="3600" dirty="0"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iCiel Crocante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2909502"/>
            <a:ext cx="91349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8E40"/>
                </a:solidFill>
                <a:latin typeface="iCiel PONY" pitchFamily="2" charset="-93"/>
              </a:rPr>
              <a:t>Tiết</a:t>
            </a:r>
            <a:r>
              <a:rPr lang="en-US" sz="3600" b="1" dirty="0" smtClean="0">
                <a:solidFill>
                  <a:srgbClr val="008E40"/>
                </a:solidFill>
                <a:latin typeface="iCiel PONY" pitchFamily="2" charset="-93"/>
              </a:rPr>
              <a:t> </a:t>
            </a:r>
            <a:r>
              <a:rPr lang="en-US" sz="3600" b="1" dirty="0">
                <a:solidFill>
                  <a:srgbClr val="008E40"/>
                </a:solidFill>
                <a:latin typeface="iCiel PONY" pitchFamily="2" charset="-93"/>
              </a:rPr>
              <a:t>3: </a:t>
            </a:r>
            <a:r>
              <a:rPr lang="en-US" sz="3600" b="1" dirty="0" err="1">
                <a:solidFill>
                  <a:srgbClr val="008E40"/>
                </a:solidFill>
                <a:latin typeface="iCiel PONY" pitchFamily="2" charset="-93"/>
              </a:rPr>
              <a:t>Ôn</a:t>
            </a:r>
            <a:r>
              <a:rPr lang="en-US" sz="3600" b="1" dirty="0">
                <a:solidFill>
                  <a:srgbClr val="008E40"/>
                </a:solidFill>
                <a:latin typeface="iCiel PONY" pitchFamily="2" charset="-93"/>
              </a:rPr>
              <a:t> </a:t>
            </a:r>
            <a:r>
              <a:rPr lang="en-US" sz="3600" b="1" dirty="0" err="1">
                <a:solidFill>
                  <a:srgbClr val="008E40"/>
                </a:solidFill>
                <a:latin typeface="iCiel PONY" pitchFamily="2" charset="-93"/>
              </a:rPr>
              <a:t>tập</a:t>
            </a:r>
            <a:r>
              <a:rPr lang="en-US" sz="3600" b="1" dirty="0">
                <a:solidFill>
                  <a:srgbClr val="008E40"/>
                </a:solidFill>
                <a:latin typeface="iCiel PONY" pitchFamily="2" charset="-93"/>
              </a:rPr>
              <a:t> </a:t>
            </a:r>
            <a:r>
              <a:rPr lang="en-US" sz="3600" b="1" dirty="0" err="1">
                <a:solidFill>
                  <a:srgbClr val="008E40"/>
                </a:solidFill>
                <a:latin typeface="iCiel PONY" pitchFamily="2" charset="-93"/>
              </a:rPr>
              <a:t>phép</a:t>
            </a:r>
            <a:r>
              <a:rPr lang="en-US" sz="3600" b="1" dirty="0">
                <a:solidFill>
                  <a:srgbClr val="008E40"/>
                </a:solidFill>
                <a:latin typeface="iCiel PONY" pitchFamily="2" charset="-93"/>
              </a:rPr>
              <a:t> </a:t>
            </a:r>
            <a:r>
              <a:rPr lang="en-US" sz="3600" b="1" dirty="0" err="1">
                <a:solidFill>
                  <a:srgbClr val="008E40"/>
                </a:solidFill>
                <a:latin typeface="iCiel PONY" pitchFamily="2" charset="-93"/>
              </a:rPr>
              <a:t>cộng</a:t>
            </a:r>
            <a:r>
              <a:rPr lang="en-US" sz="3600" b="1" dirty="0">
                <a:solidFill>
                  <a:srgbClr val="008E40"/>
                </a:solidFill>
                <a:latin typeface="iCiel PONY" pitchFamily="2" charset="-93"/>
              </a:rPr>
              <a:t>, </a:t>
            </a:r>
            <a:r>
              <a:rPr lang="en-US" sz="3600" b="1" dirty="0" err="1">
                <a:solidFill>
                  <a:srgbClr val="008E40"/>
                </a:solidFill>
                <a:latin typeface="iCiel PONY" pitchFamily="2" charset="-93"/>
              </a:rPr>
              <a:t>phép</a:t>
            </a:r>
            <a:r>
              <a:rPr lang="en-US" sz="3600" b="1" dirty="0">
                <a:solidFill>
                  <a:srgbClr val="008E40"/>
                </a:solidFill>
                <a:latin typeface="iCiel PONY" pitchFamily="2" charset="-93"/>
              </a:rPr>
              <a:t> </a:t>
            </a:r>
            <a:r>
              <a:rPr lang="en-US" sz="3600" b="1" dirty="0" err="1">
                <a:solidFill>
                  <a:srgbClr val="008E40"/>
                </a:solidFill>
                <a:latin typeface="iCiel PONY" pitchFamily="2" charset="-93"/>
              </a:rPr>
              <a:t>trừ</a:t>
            </a:r>
            <a:r>
              <a:rPr lang="en-US" sz="3600" b="1" dirty="0">
                <a:solidFill>
                  <a:srgbClr val="008E40"/>
                </a:solidFill>
                <a:latin typeface="iCiel PONY" pitchFamily="2" charset="-93"/>
              </a:rPr>
              <a:t> </a:t>
            </a:r>
            <a:endParaRPr lang="en-US" sz="3600" b="1" dirty="0" smtClean="0">
              <a:solidFill>
                <a:srgbClr val="008E40"/>
              </a:solidFill>
              <a:latin typeface="iCiel PONY" pitchFamily="2" charset="-93"/>
            </a:endParaRPr>
          </a:p>
          <a:p>
            <a:pPr algn="ctr"/>
            <a:r>
              <a:rPr lang="en-US" sz="3600" b="1" dirty="0" err="1" smtClean="0">
                <a:solidFill>
                  <a:srgbClr val="008E40"/>
                </a:solidFill>
                <a:latin typeface="iCiel PONY" pitchFamily="2" charset="-93"/>
              </a:rPr>
              <a:t>trong</a:t>
            </a:r>
            <a:r>
              <a:rPr lang="en-US" sz="3600" b="1" dirty="0" smtClean="0">
                <a:solidFill>
                  <a:srgbClr val="008E40"/>
                </a:solidFill>
                <a:latin typeface="iCiel PONY" pitchFamily="2" charset="-93"/>
              </a:rPr>
              <a:t> </a:t>
            </a:r>
            <a:r>
              <a:rPr lang="en-US" sz="3600" b="1" dirty="0" err="1" smtClean="0">
                <a:solidFill>
                  <a:srgbClr val="008E40"/>
                </a:solidFill>
                <a:latin typeface="iCiel PONY" pitchFamily="2" charset="-93"/>
              </a:rPr>
              <a:t>phạm</a:t>
            </a:r>
            <a:r>
              <a:rPr lang="en-US" sz="3600" b="1" dirty="0" smtClean="0">
                <a:solidFill>
                  <a:srgbClr val="008E40"/>
                </a:solidFill>
                <a:latin typeface="iCiel PONY" pitchFamily="2" charset="-93"/>
              </a:rPr>
              <a:t> vi 100</a:t>
            </a:r>
            <a:endParaRPr lang="en-US" sz="3600" b="1" dirty="0">
              <a:solidFill>
                <a:srgbClr val="008E40"/>
              </a:solidFill>
              <a:latin typeface="iCiel PONY" pitchFamily="2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1896956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30" t="41974" r="25415" b="16267"/>
          <a:stretch/>
        </p:blipFill>
        <p:spPr bwMode="auto">
          <a:xfrm>
            <a:off x="1447800" y="887506"/>
            <a:ext cx="5943600" cy="290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9031052"/>
              </p:ext>
            </p:extLst>
          </p:nvPr>
        </p:nvGraphicFramePr>
        <p:xfrm>
          <a:off x="228600" y="4111306"/>
          <a:ext cx="8355111" cy="13369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48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5922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68497">
                <a:tc>
                  <a:txBody>
                    <a:bodyPr/>
                    <a:lstStyle/>
                    <a:p>
                      <a:pPr algn="ctr"/>
                      <a:r>
                        <a:rPr lang="en-US" sz="2800" b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Toa</a:t>
                      </a:r>
                      <a:endParaRPr lang="en-US" sz="2800" b="1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smtClean="0">
                          <a:solidFill>
                            <a:srgbClr val="002060"/>
                          </a:solidFill>
                        </a:rPr>
                        <a:t>A</a:t>
                      </a:r>
                      <a:endParaRPr lang="en-US" sz="2800" b="1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smtClean="0">
                          <a:solidFill>
                            <a:srgbClr val="002060"/>
                          </a:solidFill>
                        </a:rPr>
                        <a:t>B</a:t>
                      </a:r>
                      <a:endParaRPr lang="en-US" sz="2800" b="1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smtClean="0">
                          <a:solidFill>
                            <a:srgbClr val="002060"/>
                          </a:solidFill>
                        </a:rPr>
                        <a:t>C</a:t>
                      </a:r>
                      <a:endParaRPr lang="en-US" sz="2800" b="1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smtClean="0">
                          <a:solidFill>
                            <a:srgbClr val="002060"/>
                          </a:solidFill>
                        </a:rPr>
                        <a:t>D</a:t>
                      </a:r>
                      <a:endParaRPr lang="en-US" sz="2800" b="1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smtClean="0">
                          <a:solidFill>
                            <a:srgbClr val="002060"/>
                          </a:solidFill>
                        </a:rPr>
                        <a:t>E</a:t>
                      </a:r>
                      <a:endParaRPr lang="en-US" sz="2800" b="1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8497">
                <a:tc>
                  <a:txBody>
                    <a:bodyPr/>
                    <a:lstStyle/>
                    <a:p>
                      <a:pPr algn="ctr"/>
                      <a:r>
                        <a:rPr lang="en-US" sz="2800" b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Kết quả phép tính</a:t>
                      </a:r>
                      <a:endParaRPr lang="en-US" sz="2800" b="1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800" b="1" smtClean="0">
                          <a:solidFill>
                            <a:srgbClr val="002060"/>
                          </a:solidFill>
                        </a:rPr>
                        <a:t>60</a:t>
                      </a:r>
                      <a:endParaRPr lang="en-US" sz="2800" b="1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endParaRPr lang="en-US" sz="2800" b="1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endParaRPr lang="en-US" sz="2800" b="1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endParaRPr lang="en-US" sz="2800" b="1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endParaRPr lang="en-US" sz="2800" b="1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Rounded Rectangle 5"/>
          <p:cNvSpPr/>
          <p:nvPr/>
        </p:nvSpPr>
        <p:spPr>
          <a:xfrm>
            <a:off x="5943600" y="4843955"/>
            <a:ext cx="457200" cy="451945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876800" y="4838700"/>
            <a:ext cx="457200" cy="451945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924800" y="4843955"/>
            <a:ext cx="457200" cy="451945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934200" y="4843955"/>
            <a:ext cx="457200" cy="451945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31499" y="229667"/>
            <a:ext cx="4375607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a) Số?</a:t>
            </a:r>
            <a:endParaRPr lang="en-US" sz="2800" b="1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734254" y="4826721"/>
            <a:ext cx="742292" cy="457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60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6791654" y="4843955"/>
            <a:ext cx="742292" cy="457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30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7782254" y="4843955"/>
            <a:ext cx="742292" cy="457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50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5758027" y="4843955"/>
            <a:ext cx="828346" cy="457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100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60370" y="219255"/>
            <a:ext cx="556805" cy="512357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smtClea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7055360" y="-287419"/>
            <a:ext cx="2196079" cy="1690155"/>
            <a:chOff x="7308364" y="-320576"/>
            <a:chExt cx="2196079" cy="1690155"/>
          </a:xfrm>
        </p:grpSpPr>
        <p:pic>
          <p:nvPicPr>
            <p:cNvPr id="20" name="图片 37896" descr="1-2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873294">
              <a:off x="7308364" y="154420"/>
              <a:ext cx="1623772" cy="1215159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1" name="图片 37895" descr="1-2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668722" y="-320576"/>
              <a:ext cx="1835721" cy="1631752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525296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 animBg="1"/>
      <p:bldP spid="7" grpId="1" animBg="1"/>
      <p:bldP spid="8" grpId="1" animBg="1"/>
      <p:bldP spid="9" grpId="1" animBg="1"/>
      <p:bldP spid="11" grpId="0"/>
      <p:bldP spid="15" grpId="0"/>
      <p:bldP spid="16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30" t="41974" r="25415" b="16267"/>
          <a:stretch/>
        </p:blipFill>
        <p:spPr bwMode="auto">
          <a:xfrm>
            <a:off x="1676400" y="198888"/>
            <a:ext cx="5943600" cy="290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0" y="3800937"/>
            <a:ext cx="8929097" cy="89255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600" b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c) Những toa nào ghi phép tính có kết quả lớn h</a:t>
            </a:r>
            <a:r>
              <a:rPr lang="vi-VN" sz="2600" b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2600" b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 50 và bé h</a:t>
            </a:r>
            <a:r>
              <a:rPr lang="vi-VN" sz="2600" b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2600" b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 100?</a:t>
            </a:r>
            <a:endParaRPr lang="en-US" sz="2600" b="1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8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60370" y="219255"/>
            <a:ext cx="556805" cy="512357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 smtClea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482" y="3184331"/>
            <a:ext cx="8929097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600" b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b) Những toa nào ghi phép tính có kết quả bé h</a:t>
            </a:r>
            <a:r>
              <a:rPr lang="vi-VN" sz="2600" b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2600" b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 60? </a:t>
            </a:r>
            <a:endParaRPr lang="en-US" sz="2600" b="1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0" y="3800937"/>
            <a:ext cx="8929097" cy="89255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c) </a:t>
            </a:r>
            <a:r>
              <a:rPr lang="en-US" sz="26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26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toa</a:t>
            </a:r>
            <a:r>
              <a:rPr lang="en-US" sz="26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ghi</a:t>
            </a:r>
            <a:r>
              <a:rPr lang="en-US" sz="26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phép</a:t>
            </a:r>
            <a:r>
              <a:rPr lang="en-US" sz="26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tính</a:t>
            </a:r>
            <a:r>
              <a:rPr lang="en-US" sz="26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6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kết</a:t>
            </a:r>
            <a:r>
              <a:rPr lang="en-US" sz="26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quả</a:t>
            </a:r>
            <a:r>
              <a:rPr lang="en-US" sz="26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lớn</a:t>
            </a:r>
            <a:r>
              <a:rPr lang="en-US" sz="26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hơn</a:t>
            </a:r>
            <a:r>
              <a:rPr lang="en-US" sz="26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50 </a:t>
            </a:r>
            <a:r>
              <a:rPr lang="en-US" sz="26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26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bé</a:t>
            </a:r>
            <a:r>
              <a:rPr lang="en-US" sz="26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hơn</a:t>
            </a:r>
            <a:r>
              <a:rPr lang="en-US" sz="26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100 </a:t>
            </a:r>
            <a:r>
              <a:rPr lang="en-US" sz="26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26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</a:t>
            </a:r>
            <a:endParaRPr lang="en-US" sz="2600" b="1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657" y="3162300"/>
            <a:ext cx="8929097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b) </a:t>
            </a:r>
            <a:r>
              <a:rPr lang="en-US" sz="26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26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toa</a:t>
            </a:r>
            <a:r>
              <a:rPr lang="en-US" sz="26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ghi</a:t>
            </a:r>
            <a:r>
              <a:rPr lang="en-US" sz="26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phép</a:t>
            </a:r>
            <a:r>
              <a:rPr lang="en-US" sz="26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tính</a:t>
            </a:r>
            <a:r>
              <a:rPr lang="en-US" sz="26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6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kết</a:t>
            </a:r>
            <a:r>
              <a:rPr lang="en-US" sz="26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quả</a:t>
            </a:r>
            <a:r>
              <a:rPr lang="en-US" sz="26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bé</a:t>
            </a:r>
            <a:r>
              <a:rPr lang="en-US" sz="26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hơn</a:t>
            </a:r>
            <a:r>
              <a:rPr lang="en-US" sz="26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60 </a:t>
            </a:r>
            <a:r>
              <a:rPr lang="en-US" sz="26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26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</a:t>
            </a:r>
            <a:endParaRPr lang="en-US" sz="2600" b="1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473449" y="4447267"/>
            <a:ext cx="995581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600" b="1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A, B</a:t>
            </a:r>
            <a:endParaRPr lang="en-US" sz="2600" b="1" dirty="0">
              <a:solidFill>
                <a:srgbClr val="FF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229600" y="3184330"/>
            <a:ext cx="995581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D, E</a:t>
            </a:r>
            <a:endParaRPr lang="en-US" sz="2600" b="1" dirty="0">
              <a:solidFill>
                <a:srgbClr val="FF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grpSp>
        <p:nvGrpSpPr>
          <p:cNvPr id="32" name="组合 23"/>
          <p:cNvGrpSpPr/>
          <p:nvPr/>
        </p:nvGrpSpPr>
        <p:grpSpPr>
          <a:xfrm>
            <a:off x="-76200" y="5295900"/>
            <a:ext cx="9152792" cy="718326"/>
            <a:chOff x="-17585" y="5729324"/>
            <a:chExt cx="12203723" cy="1123362"/>
          </a:xfrm>
        </p:grpSpPr>
        <p:pic>
          <p:nvPicPr>
            <p:cNvPr id="33" name="图片 25"/>
            <p:cNvPicPr>
              <a:picLocks noChangeAspect="1"/>
            </p:cNvPicPr>
            <p:nvPr/>
          </p:nvPicPr>
          <p:blipFill rotWithShape="1">
            <a:blip r:embed="rId5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  <p:pic>
          <p:nvPicPr>
            <p:cNvPr id="34" name="图片 24"/>
            <p:cNvPicPr>
              <a:picLocks noChangeAspect="1"/>
            </p:cNvPicPr>
            <p:nvPr/>
          </p:nvPicPr>
          <p:blipFill rotWithShape="1">
            <a:blip r:embed="rId5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42736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8" grpId="0" animBg="1"/>
      <p:bldP spid="19" grpId="0"/>
      <p:bldP spid="19" grpId="1"/>
      <p:bldP spid="24" grpId="0"/>
      <p:bldP spid="25" grpId="0"/>
      <p:bldP spid="26" grpId="0"/>
      <p:bldP spid="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Document 4"/>
          <p:cNvSpPr/>
          <p:nvPr/>
        </p:nvSpPr>
        <p:spPr>
          <a:xfrm>
            <a:off x="0" y="0"/>
            <a:ext cx="9144000" cy="571500"/>
          </a:xfrm>
          <a:prstGeom prst="flowChartDocumen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30644" y="911480"/>
            <a:ext cx="4375607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Đặt tính rồi tính</a:t>
            </a:r>
            <a:endParaRPr lang="en-US" sz="2800" b="1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0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28995" y="880402"/>
            <a:ext cx="461066" cy="512357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smtClea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143000" y="1213617"/>
            <a:ext cx="1800595" cy="3625083"/>
            <a:chOff x="1199561" y="665161"/>
            <a:chExt cx="2276690" cy="2106769"/>
          </a:xfrm>
        </p:grpSpPr>
        <p:pic>
          <p:nvPicPr>
            <p:cNvPr id="12" name="图片 10245" descr="2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99561" y="665161"/>
              <a:ext cx="2276690" cy="210676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3" name="TextBox 12"/>
            <p:cNvSpPr txBox="1"/>
            <p:nvPr/>
          </p:nvSpPr>
          <p:spPr>
            <a:xfrm>
              <a:off x="1357799" y="1236393"/>
              <a:ext cx="1965230" cy="3398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smtClean="0">
                  <a:solidFill>
                    <a:schemeClr val="accent6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28 + 35</a:t>
              </a:r>
              <a:endParaRPr lang="en-US" sz="32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805610" y="1271653"/>
            <a:ext cx="1800595" cy="3567047"/>
            <a:chOff x="1199561" y="665161"/>
            <a:chExt cx="2276690" cy="2106769"/>
          </a:xfrm>
        </p:grpSpPr>
        <p:pic>
          <p:nvPicPr>
            <p:cNvPr id="21" name="图片 10245" descr="2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99561" y="665161"/>
              <a:ext cx="2276690" cy="210676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2" name="TextBox 21"/>
            <p:cNvSpPr txBox="1"/>
            <p:nvPr/>
          </p:nvSpPr>
          <p:spPr>
            <a:xfrm>
              <a:off x="1369510" y="1241752"/>
              <a:ext cx="2051606" cy="3398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smtClean="0">
                  <a:solidFill>
                    <a:schemeClr val="accent6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63 - 28</a:t>
              </a:r>
              <a:endParaRPr lang="en-US" sz="32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6527254" y="1289701"/>
            <a:ext cx="2159546" cy="3548999"/>
            <a:chOff x="3811678" y="667539"/>
            <a:chExt cx="2879394" cy="2106769"/>
          </a:xfrm>
        </p:grpSpPr>
        <p:pic>
          <p:nvPicPr>
            <p:cNvPr id="41" name="图片 10245" descr="2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49061" y="667539"/>
              <a:ext cx="2276690" cy="210676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2" name="TextBox 41"/>
            <p:cNvSpPr txBox="1"/>
            <p:nvPr/>
          </p:nvSpPr>
          <p:spPr>
            <a:xfrm>
              <a:off x="3811678" y="1236348"/>
              <a:ext cx="2879394" cy="3381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smtClean="0">
                  <a:solidFill>
                    <a:schemeClr val="accent6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63 - 35</a:t>
              </a:r>
              <a:endParaRPr lang="en-US" sz="32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381000" y="2476500"/>
            <a:ext cx="215899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28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</a:t>
            </a:r>
            <a:r>
              <a:rPr lang="en-US" sz="32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35</a:t>
            </a:r>
            <a:endParaRPr lang="en-US" sz="32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 63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405221" y="3040223"/>
            <a:ext cx="3507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7" name="Straight Connector 46"/>
          <p:cNvCxnSpPr/>
          <p:nvPr/>
        </p:nvCxnSpPr>
        <p:spPr>
          <a:xfrm>
            <a:off x="1682142" y="4076700"/>
            <a:ext cx="66989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5867400" y="2476500"/>
            <a:ext cx="215899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63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</a:t>
            </a:r>
            <a:r>
              <a:rPr lang="en-US" sz="32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35</a:t>
            </a:r>
            <a:endParaRPr lang="en-US" sz="32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 28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893106" y="3013503"/>
            <a:ext cx="3507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0" name="Straight Connector 49"/>
          <p:cNvCxnSpPr/>
          <p:nvPr/>
        </p:nvCxnSpPr>
        <p:spPr>
          <a:xfrm>
            <a:off x="7168542" y="3969208"/>
            <a:ext cx="66989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3124200" y="2503220"/>
            <a:ext cx="215899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63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</a:t>
            </a:r>
            <a:r>
              <a:rPr lang="en-US" sz="32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28</a:t>
            </a:r>
            <a:endParaRPr lang="en-US" sz="32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 35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149906" y="3040223"/>
            <a:ext cx="3507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3" name="Straight Connector 52"/>
          <p:cNvCxnSpPr/>
          <p:nvPr/>
        </p:nvCxnSpPr>
        <p:spPr>
          <a:xfrm>
            <a:off x="4425342" y="3995928"/>
            <a:ext cx="66989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54" name="Group 53"/>
          <p:cNvGrpSpPr/>
          <p:nvPr/>
        </p:nvGrpSpPr>
        <p:grpSpPr>
          <a:xfrm>
            <a:off x="7068470" y="-273578"/>
            <a:ext cx="2196079" cy="1690155"/>
            <a:chOff x="7308364" y="-320576"/>
            <a:chExt cx="2196079" cy="1690155"/>
          </a:xfrm>
        </p:grpSpPr>
        <p:pic>
          <p:nvPicPr>
            <p:cNvPr id="55" name="图片 37896" descr="1-2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873294">
              <a:off x="7308364" y="154420"/>
              <a:ext cx="1623772" cy="1215159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56" name="图片 37895" descr="1-2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668722" y="-320576"/>
              <a:ext cx="1835721" cy="1631752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234782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6" grpId="0"/>
      <p:bldP spid="48" grpId="0"/>
      <p:bldP spid="49" grpId="0"/>
      <p:bldP spid="51" grpId="0"/>
      <p:bldP spid="5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Document 4"/>
          <p:cNvSpPr/>
          <p:nvPr/>
        </p:nvSpPr>
        <p:spPr>
          <a:xfrm>
            <a:off x="0" y="0"/>
            <a:ext cx="9144000" cy="571500"/>
          </a:xfrm>
          <a:prstGeom prst="flowChartDocumen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30644" y="911480"/>
            <a:ext cx="4375607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Đặt tính rồi tính</a:t>
            </a:r>
            <a:endParaRPr lang="en-US" sz="2800" b="1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0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28995" y="880402"/>
            <a:ext cx="461066" cy="512357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smtClea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143000" y="1195454"/>
            <a:ext cx="1905000" cy="3948045"/>
            <a:chOff x="1199561" y="665161"/>
            <a:chExt cx="2276690" cy="2106769"/>
          </a:xfrm>
        </p:grpSpPr>
        <p:pic>
          <p:nvPicPr>
            <p:cNvPr id="12" name="图片 10245" descr="2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99561" y="665161"/>
              <a:ext cx="2276690" cy="210676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3" name="TextBox 12"/>
            <p:cNvSpPr txBox="1"/>
            <p:nvPr/>
          </p:nvSpPr>
          <p:spPr>
            <a:xfrm>
              <a:off x="1357799" y="1275458"/>
              <a:ext cx="1965230" cy="3398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smtClean="0">
                  <a:solidFill>
                    <a:schemeClr val="accent6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42 + 49</a:t>
              </a:r>
              <a:endParaRPr lang="en-US" sz="32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819193" y="1213617"/>
            <a:ext cx="1800595" cy="3929882"/>
            <a:chOff x="1199561" y="665161"/>
            <a:chExt cx="2276690" cy="2106769"/>
          </a:xfrm>
        </p:grpSpPr>
        <p:pic>
          <p:nvPicPr>
            <p:cNvPr id="21" name="图片 10245" descr="2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99561" y="665161"/>
              <a:ext cx="2276690" cy="210676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2" name="TextBox 21"/>
            <p:cNvSpPr txBox="1"/>
            <p:nvPr/>
          </p:nvSpPr>
          <p:spPr>
            <a:xfrm>
              <a:off x="1369510" y="1275458"/>
              <a:ext cx="2051606" cy="3398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smtClean="0">
                  <a:solidFill>
                    <a:schemeClr val="accent6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91 - 42</a:t>
              </a:r>
              <a:endParaRPr lang="en-US" sz="32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6527254" y="1195453"/>
            <a:ext cx="2159546" cy="3948045"/>
            <a:chOff x="3811678" y="667539"/>
            <a:chExt cx="2879394" cy="2106769"/>
          </a:xfrm>
        </p:grpSpPr>
        <p:pic>
          <p:nvPicPr>
            <p:cNvPr id="41" name="图片 10245" descr="2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49061" y="667539"/>
              <a:ext cx="2276690" cy="210676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2" name="TextBox 41"/>
            <p:cNvSpPr txBox="1"/>
            <p:nvPr/>
          </p:nvSpPr>
          <p:spPr>
            <a:xfrm>
              <a:off x="3811678" y="1292080"/>
              <a:ext cx="2879394" cy="3381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smtClean="0">
                  <a:solidFill>
                    <a:schemeClr val="accent6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91 - 49</a:t>
              </a:r>
              <a:endParaRPr lang="en-US" sz="32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3124200" y="2706112"/>
            <a:ext cx="215899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91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</a:t>
            </a:r>
            <a:r>
              <a:rPr lang="en-US" sz="32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42</a:t>
            </a:r>
            <a:endParaRPr lang="en-US" sz="32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 49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149404" y="3253261"/>
            <a:ext cx="3507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4424840" y="4208966"/>
            <a:ext cx="66989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457200" y="2706112"/>
            <a:ext cx="215899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42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49</a:t>
            </a:r>
          </a:p>
          <a:p>
            <a:pPr>
              <a:lnSpc>
                <a:spcPct val="150000"/>
              </a:lnSpc>
            </a:pP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 91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482404" y="3253261"/>
            <a:ext cx="3507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>
            <a:off x="1757840" y="4208966"/>
            <a:ext cx="66989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5867400" y="2754028"/>
            <a:ext cx="215899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91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</a:t>
            </a:r>
            <a:r>
              <a:rPr lang="en-US" sz="32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49</a:t>
            </a:r>
            <a:endParaRPr lang="en-US" sz="32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 42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010400" y="3301177"/>
            <a:ext cx="3507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7" name="Straight Connector 36"/>
          <p:cNvCxnSpPr/>
          <p:nvPr/>
        </p:nvCxnSpPr>
        <p:spPr>
          <a:xfrm>
            <a:off x="7168040" y="4256882"/>
            <a:ext cx="66989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38" name="Group 37"/>
          <p:cNvGrpSpPr/>
          <p:nvPr/>
        </p:nvGrpSpPr>
        <p:grpSpPr>
          <a:xfrm>
            <a:off x="7122649" y="-247607"/>
            <a:ext cx="2196079" cy="1690155"/>
            <a:chOff x="7308364" y="-320576"/>
            <a:chExt cx="2196079" cy="1690155"/>
          </a:xfrm>
        </p:grpSpPr>
        <p:pic>
          <p:nvPicPr>
            <p:cNvPr id="43" name="图片 37896" descr="1-2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873294">
              <a:off x="7308364" y="154420"/>
              <a:ext cx="1623772" cy="1215159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4" name="图片 37895" descr="1-2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668722" y="-320576"/>
              <a:ext cx="1835721" cy="1631752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197034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2" grpId="0"/>
      <p:bldP spid="33" grpId="0"/>
      <p:bldP spid="35" grpId="0"/>
      <p:bldP spid="3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Document 3"/>
          <p:cNvSpPr/>
          <p:nvPr/>
        </p:nvSpPr>
        <p:spPr>
          <a:xfrm>
            <a:off x="0" y="0"/>
            <a:ext cx="9144000" cy="571500"/>
          </a:xfrm>
          <a:prstGeom prst="flowChartDocumen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65" t="28922" r="28344" b="13235"/>
          <a:stretch/>
        </p:blipFill>
        <p:spPr bwMode="auto">
          <a:xfrm>
            <a:off x="2057400" y="952500"/>
            <a:ext cx="5450541" cy="4231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28995" y="571500"/>
            <a:ext cx="461066" cy="512357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2500" b="1" smtClea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</a:t>
            </a:r>
            <a:endParaRPr lang="zh-CN" altLang="en-US" sz="25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3390900" y="1562100"/>
            <a:ext cx="2628900" cy="150607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657600" y="3924300"/>
            <a:ext cx="2362200" cy="856129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3505200" y="3068171"/>
            <a:ext cx="2514600" cy="171226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3700930" y="2319170"/>
            <a:ext cx="2318870" cy="160513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630645" y="571500"/>
            <a:ext cx="3636555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Tìm</a:t>
            </a:r>
            <a:r>
              <a:rPr lang="en-US" sz="28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chỗ</a:t>
            </a:r>
            <a:r>
              <a:rPr lang="en-US" sz="28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8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đỗ</a:t>
            </a:r>
            <a:r>
              <a:rPr lang="en-US" sz="28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lang="en-US" sz="28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ô </a:t>
            </a:r>
            <a:r>
              <a:rPr lang="en-US" sz="28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</a:t>
            </a:r>
            <a:endParaRPr lang="en-US" sz="2800" b="1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0358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43402" y="311828"/>
            <a:ext cx="4912028" cy="1995624"/>
          </a:xfrm>
          <a:prstGeom prst="rect">
            <a:avLst/>
          </a:prstGeom>
          <a:noFill/>
          <a:ln>
            <a:noFill/>
          </a:ln>
        </p:spPr>
        <p:txBody>
          <a:bodyPr wrap="square" lIns="71323" tIns="35662" rIns="71323" bIns="35662" rtlCol="0">
            <a:spAutoFit/>
          </a:bodyPr>
          <a:lstStyle/>
          <a:p>
            <a:r>
              <a:rPr lang="en-US" sz="25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25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5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đội</a:t>
            </a:r>
            <a:r>
              <a:rPr lang="en-US" sz="25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5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đồng</a:t>
            </a:r>
            <a:r>
              <a:rPr lang="en-US" sz="25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diễn</a:t>
            </a:r>
            <a:r>
              <a:rPr lang="en-US" sz="25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thể</a:t>
            </a:r>
            <a:r>
              <a:rPr lang="en-US" sz="25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dục</a:t>
            </a:r>
            <a:r>
              <a:rPr lang="en-US" sz="25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thể</a:t>
            </a:r>
            <a:r>
              <a:rPr lang="en-US" sz="25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thao</a:t>
            </a:r>
            <a:r>
              <a:rPr lang="en-US" sz="25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gồm</a:t>
            </a:r>
            <a:r>
              <a:rPr lang="en-US" sz="25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5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56 ng</a:t>
            </a:r>
            <a:r>
              <a:rPr lang="vi-VN" sz="25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ười</a:t>
            </a:r>
            <a:r>
              <a:rPr lang="en-US" sz="25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mặc</a:t>
            </a:r>
            <a:r>
              <a:rPr lang="en-US" sz="25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áo</a:t>
            </a:r>
            <a:r>
              <a:rPr lang="en-US" sz="25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5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đỏ</a:t>
            </a:r>
            <a:r>
              <a:rPr lang="en-US" sz="25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25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28 ng</a:t>
            </a:r>
            <a:r>
              <a:rPr lang="vi-VN" sz="25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ười</a:t>
            </a:r>
            <a:r>
              <a:rPr lang="en-US" sz="25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mặc</a:t>
            </a:r>
            <a:r>
              <a:rPr lang="en-US" sz="25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áo</a:t>
            </a:r>
            <a:r>
              <a:rPr lang="en-US" sz="25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vàng</a:t>
            </a:r>
            <a:r>
              <a:rPr lang="en-US" sz="25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5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Hỏi</a:t>
            </a:r>
            <a:r>
              <a:rPr lang="en-US" sz="25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5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đội</a:t>
            </a:r>
            <a:r>
              <a:rPr lang="en-US" sz="25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5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đồng</a:t>
            </a:r>
            <a:r>
              <a:rPr lang="en-US" sz="25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diễn</a:t>
            </a:r>
            <a:r>
              <a:rPr lang="en-US" sz="25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5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đó</a:t>
            </a:r>
            <a:r>
              <a:rPr lang="en-US" sz="25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5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tất</a:t>
            </a:r>
            <a:r>
              <a:rPr lang="en-US" sz="25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cả</a:t>
            </a:r>
            <a:r>
              <a:rPr lang="en-US" sz="25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bao</a:t>
            </a:r>
            <a:r>
              <a:rPr lang="en-US" sz="25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nhiêu</a:t>
            </a:r>
            <a:r>
              <a:rPr lang="en-US" sz="25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ng</a:t>
            </a:r>
            <a:r>
              <a:rPr lang="vi-VN" sz="25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ười</a:t>
            </a:r>
            <a:r>
              <a:rPr lang="en-US" sz="25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  <a:endParaRPr lang="en-US" sz="25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9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25048" y="332030"/>
            <a:ext cx="461066" cy="512357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2500" b="1" smtClea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</a:t>
            </a:r>
            <a:endParaRPr lang="zh-CN" altLang="en-US" sz="25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5048" y="2697452"/>
            <a:ext cx="3859221" cy="2241845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5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         </a:t>
            </a:r>
            <a:r>
              <a:rPr lang="en-US" sz="2300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Tóm</a:t>
            </a:r>
            <a:r>
              <a:rPr lang="en-US" sz="23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tắt</a:t>
            </a:r>
            <a:r>
              <a:rPr lang="en-US" sz="23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2300" b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Áo </a:t>
            </a:r>
            <a:r>
              <a:rPr lang="vi-VN" sz="2300" b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đỏ</a:t>
            </a:r>
            <a:r>
              <a:rPr lang="en-US" sz="2300" b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   : 56 ng</a:t>
            </a:r>
            <a:r>
              <a:rPr lang="vi-VN" sz="2300" b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ười</a:t>
            </a:r>
            <a:endParaRPr lang="en-US" sz="2300" b="1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300" b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Áo vàng: 28 ng</a:t>
            </a:r>
            <a:r>
              <a:rPr lang="vi-VN" sz="2300" b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ười</a:t>
            </a:r>
            <a:endParaRPr lang="en-US" sz="2300" b="1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300" b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Có tất cả: …. ng</a:t>
            </a:r>
            <a:r>
              <a:rPr lang="vi-VN" sz="2300" b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ười</a:t>
            </a:r>
            <a:r>
              <a:rPr lang="en-US" sz="2300" b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3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14913" y="2681248"/>
            <a:ext cx="5588035" cy="2772760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3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Bài giải</a:t>
            </a:r>
          </a:p>
          <a:p>
            <a:pPr>
              <a:lnSpc>
                <a:spcPct val="150000"/>
              </a:lnSpc>
            </a:pPr>
            <a:r>
              <a:rPr lang="en-US" sz="23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Đội</a:t>
            </a:r>
            <a:r>
              <a:rPr lang="en-US" sz="23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23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đồng</a:t>
            </a:r>
            <a:r>
              <a:rPr lang="en-US" sz="23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diễn</a:t>
            </a:r>
            <a:r>
              <a:rPr lang="en-US" sz="23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23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đó</a:t>
            </a:r>
            <a:r>
              <a:rPr lang="en-US" sz="23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3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tất</a:t>
            </a:r>
            <a:r>
              <a:rPr lang="en-US" sz="23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cả</a:t>
            </a:r>
            <a:r>
              <a:rPr lang="en-US" sz="23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3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ng</a:t>
            </a:r>
            <a:r>
              <a:rPr lang="vi-VN" sz="23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ười</a:t>
            </a:r>
            <a:r>
              <a:rPr lang="en-US" sz="23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3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23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3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          </a:t>
            </a:r>
            <a:r>
              <a:rPr lang="en-US" sz="23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56 + 28 = 84 (ng</a:t>
            </a:r>
            <a:r>
              <a:rPr lang="vi-VN" sz="23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ười</a:t>
            </a:r>
            <a:r>
              <a:rPr lang="en-US" sz="23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sz="23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                       </a:t>
            </a:r>
            <a:r>
              <a:rPr lang="en-US" sz="23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Đáp</a:t>
            </a:r>
            <a:r>
              <a:rPr lang="en-US" sz="23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3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: 84 ng</a:t>
            </a:r>
            <a:r>
              <a:rPr lang="vi-VN" sz="23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ười</a:t>
            </a:r>
            <a:endParaRPr lang="en-US" sz="23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endParaRPr lang="en-US" sz="25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70" t="27500" r="22478" b="36250"/>
          <a:stretch/>
        </p:blipFill>
        <p:spPr bwMode="auto">
          <a:xfrm>
            <a:off x="5930402" y="17553"/>
            <a:ext cx="3200400" cy="2199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1" name="Straight Connector 10"/>
          <p:cNvCxnSpPr/>
          <p:nvPr/>
        </p:nvCxnSpPr>
        <p:spPr>
          <a:xfrm>
            <a:off x="695324" y="2247900"/>
            <a:ext cx="173736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130828" y="1485900"/>
            <a:ext cx="326339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762000" y="1866900"/>
            <a:ext cx="420624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2590800" y="1117417"/>
            <a:ext cx="283464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6868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773"/>
          <a:stretch/>
        </p:blipFill>
        <p:spPr>
          <a:xfrm>
            <a:off x="1192" y="3210552"/>
            <a:ext cx="9152633" cy="2503706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0" b="5828"/>
          <a:stretch/>
        </p:blipFill>
        <p:spPr>
          <a:xfrm>
            <a:off x="1190" y="3923294"/>
            <a:ext cx="9141620" cy="1790964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81" y="2370767"/>
            <a:ext cx="607807" cy="797437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103" y="246215"/>
            <a:ext cx="1143758" cy="2274807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9444" y="3397943"/>
            <a:ext cx="8952341" cy="232183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057163" y="1907930"/>
            <a:ext cx="5867635" cy="1226183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5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Tạm</a:t>
            </a:r>
            <a:r>
              <a:rPr lang="en-US" sz="25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biệt</a:t>
            </a:r>
            <a:r>
              <a:rPr lang="en-US" sz="25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</a:t>
            </a:r>
            <a:r>
              <a:rPr lang="en-US" sz="25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hẹn</a:t>
            </a:r>
            <a:r>
              <a:rPr lang="en-US" sz="25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gặp</a:t>
            </a:r>
            <a:r>
              <a:rPr lang="en-US" sz="25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lại</a:t>
            </a:r>
            <a:r>
              <a:rPr lang="en-US" sz="25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25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các</a:t>
            </a:r>
            <a:r>
              <a:rPr lang="en-US" sz="2500" dirty="0">
                <a:solidFill>
                  <a:srgbClr val="FF0000"/>
                </a:solidFill>
                <a:latin typeface="iCiel Crocante" panose="02000000000000000000" pitchFamily="2" charset="0"/>
              </a:rPr>
              <a:t> con </a:t>
            </a:r>
            <a:r>
              <a:rPr lang="en-US" sz="25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vào</a:t>
            </a:r>
            <a:r>
              <a:rPr lang="en-US" sz="25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những</a:t>
            </a:r>
            <a:r>
              <a:rPr lang="en-US" sz="25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tiết</a:t>
            </a:r>
            <a:r>
              <a:rPr lang="en-US" sz="25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học</a:t>
            </a:r>
            <a:r>
              <a:rPr lang="en-US" sz="25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sau</a:t>
            </a:r>
            <a:r>
              <a:rPr lang="en-US" sz="2500" dirty="0">
                <a:solidFill>
                  <a:srgbClr val="FF0000"/>
                </a:solidFill>
                <a:latin typeface="iCiel Crocante" panose="02000000000000000000" pitchFamily="2" charset="0"/>
              </a:rPr>
              <a:t>!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6915177" y="-33077"/>
            <a:ext cx="2196079" cy="1690155"/>
            <a:chOff x="7308364" y="-320576"/>
            <a:chExt cx="2196079" cy="1690155"/>
          </a:xfrm>
        </p:grpSpPr>
        <p:pic>
          <p:nvPicPr>
            <p:cNvPr id="10" name="图片 37896" descr="1-26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1873294">
              <a:off x="7308364" y="154420"/>
              <a:ext cx="1623772" cy="1215159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1" name="图片 37895" descr="1-27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668722" y="-320576"/>
              <a:ext cx="1835721" cy="1631752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258499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75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</TotalTime>
  <Words>323</Words>
  <Application>Microsoft Office PowerPoint</Application>
  <PresentationFormat>On-screen Show (16:10)</PresentationFormat>
  <Paragraphs>80</Paragraphs>
  <Slides>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微软雅黑</vt:lpstr>
      <vt:lpstr>宋体</vt:lpstr>
      <vt:lpstr>Arial</vt:lpstr>
      <vt:lpstr>Arial-Rounded</vt:lpstr>
      <vt:lpstr>Calibri</vt:lpstr>
      <vt:lpstr>iCiel Crocante</vt:lpstr>
      <vt:lpstr>iCiel PONY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23</cp:revision>
  <dcterms:created xsi:type="dcterms:W3CDTF">2021-06-08T04:24:24Z</dcterms:created>
  <dcterms:modified xsi:type="dcterms:W3CDTF">2022-12-30T04:39:25Z</dcterms:modified>
</cp:coreProperties>
</file>